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190" y="-58"/>
      </p:cViewPr>
      <p:guideLst>
        <p:guide orient="horz" pos="1296"/>
        <p:guide pos="12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69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03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6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98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62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07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6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0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012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480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6D066-B001-4428-B658-B0B9D83212CE}" type="datetimeFigureOut">
              <a:rPr lang="en-US" smtClean="0"/>
              <a:t>6/19/2015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4A4C5-CCAB-463B-AFE6-D82A5F76EB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0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ASTA’s Priorities and International Program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3810000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50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274638"/>
            <a:ext cx="9677400" cy="1143000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latin typeface="Arial" pitchFamily="34" charset="0"/>
                <a:cs typeface="Arial" pitchFamily="34" charset="0"/>
              </a:rPr>
              <a:t>We focus on six priority countries/regions</a:t>
            </a:r>
            <a:endParaRPr lang="en-US" sz="3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828800"/>
            <a:ext cx="4419600" cy="5257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SAA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China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Global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170058" y="1847057"/>
            <a:ext cx="5754742" cy="3639343"/>
            <a:chOff x="2170058" y="1611641"/>
            <a:chExt cx="5754742" cy="363934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0830" y="1611641"/>
              <a:ext cx="1223962" cy="1223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058" y="2747961"/>
              <a:ext cx="1071563" cy="10715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8F8FA"/>
                </a:clrFrom>
                <a:clrTo>
                  <a:srgbClr val="F8F8FA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1909" y="3950822"/>
              <a:ext cx="1300162" cy="1300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4076" y="2865674"/>
              <a:ext cx="1260724" cy="944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5883" y="3965003"/>
              <a:ext cx="830317" cy="911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5883" y="1695450"/>
              <a:ext cx="723900" cy="723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1828800"/>
            <a:ext cx="441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Argentina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Brazil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Mexico</a:t>
            </a:r>
          </a:p>
        </p:txBody>
      </p:sp>
    </p:spTree>
    <p:extLst>
      <p:ext uri="{BB962C8B-B14F-4D97-AF65-F5344CB8AC3E}">
        <p14:creationId xmlns:p14="http://schemas.microsoft.com/office/powerpoint/2010/main" val="64591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12434" y="457200"/>
            <a:ext cx="2159566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Argentina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381000"/>
            <a:ext cx="122555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381000"/>
            <a:ext cx="41148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44780" y="4330005"/>
            <a:ext cx="3634740" cy="13849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Argentina Intellectual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Property Rights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Outreach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Project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1504">
            <a:off x="6448065" y="2053247"/>
            <a:ext cx="2881389" cy="375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4566">
            <a:off x="4042605" y="2571289"/>
            <a:ext cx="303364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9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200400" y="76200"/>
            <a:ext cx="2743200" cy="1073150"/>
            <a:chOff x="2895600" y="533400"/>
            <a:chExt cx="2743200" cy="1073150"/>
          </a:xfrm>
        </p:grpSpPr>
        <p:sp>
          <p:nvSpPr>
            <p:cNvPr id="2" name="Rectangle 1"/>
            <p:cNvSpPr/>
            <p:nvPr/>
          </p:nvSpPr>
          <p:spPr>
            <a:xfrm>
              <a:off x="2895600" y="627126"/>
              <a:ext cx="1338828" cy="8206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spcAft>
                  <a:spcPts val="1800"/>
                </a:spcAft>
              </a:pPr>
              <a:r>
                <a:rPr lang="en-US" sz="3600" dirty="0" smtClean="0">
                  <a:latin typeface="Arial" pitchFamily="34" charset="0"/>
                  <a:cs typeface="Arial" pitchFamily="34" charset="0"/>
                </a:rPr>
                <a:t>Brazil</a:t>
              </a:r>
            </a:p>
          </p:txBody>
        </p:sp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5650" y="533400"/>
              <a:ext cx="1073150" cy="1073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6224743" y="3013263"/>
            <a:ext cx="2782172" cy="206210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Norm 36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Research- seed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movement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81000" y="1504890"/>
            <a:ext cx="5843743" cy="5048310"/>
            <a:chOff x="838199" y="1143000"/>
            <a:chExt cx="5843743" cy="5048310"/>
          </a:xfrm>
        </p:grpSpPr>
        <p:grpSp>
          <p:nvGrpSpPr>
            <p:cNvPr id="6" name="Group 5"/>
            <p:cNvGrpSpPr/>
            <p:nvPr/>
          </p:nvGrpSpPr>
          <p:grpSpPr>
            <a:xfrm>
              <a:off x="2287249" y="1143000"/>
              <a:ext cx="1903751" cy="1843204"/>
              <a:chOff x="2411413" y="1665922"/>
              <a:chExt cx="1903751" cy="1843204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11413" y="1665922"/>
                <a:ext cx="1428750" cy="13620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4408" y="2546867"/>
                <a:ext cx="970756" cy="9622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199" y="2743200"/>
              <a:ext cx="1262835" cy="947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658" y="1261888"/>
              <a:ext cx="2086284" cy="1182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5200" y="4495800"/>
              <a:ext cx="2028825" cy="1352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429000" y="5791200"/>
              <a:ext cx="23616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Brazil Embassy in DC</a:t>
              </a:r>
              <a:endParaRPr lang="en-US" sz="2000" b="1" dirty="0"/>
            </a:p>
          </p:txBody>
        </p:sp>
        <p:sp>
          <p:nvSpPr>
            <p:cNvPr id="12" name="Arc 11"/>
            <p:cNvSpPr/>
            <p:nvPr/>
          </p:nvSpPr>
          <p:spPr>
            <a:xfrm rot="11652333">
              <a:off x="1471716" y="3491090"/>
              <a:ext cx="3898125" cy="1695327"/>
            </a:xfrm>
            <a:prstGeom prst="arc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/>
            <p:cNvSpPr/>
            <p:nvPr/>
          </p:nvSpPr>
          <p:spPr>
            <a:xfrm rot="14806165">
              <a:off x="1829150" y="1485055"/>
              <a:ext cx="958034" cy="1597025"/>
            </a:xfrm>
            <a:prstGeom prst="arc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3869814" y="1824037"/>
              <a:ext cx="64979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2971801" y="76200"/>
            <a:ext cx="3124199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1646605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Mexico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457200"/>
            <a:ext cx="1298575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3200" y="457200"/>
            <a:ext cx="35814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37107" y="3876847"/>
            <a:ext cx="4451860" cy="113184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Untreated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Protocol</a:t>
            </a:r>
          </a:p>
          <a:p>
            <a:pPr marL="342900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Harmonized testing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methods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05090"/>
            <a:ext cx="1262835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133600" y="6153090"/>
            <a:ext cx="26152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Mexico Embassy in DC</a:t>
            </a:r>
            <a:endParaRPr lang="en-US" sz="2000" b="1" dirty="0"/>
          </a:p>
        </p:txBody>
      </p:sp>
      <p:sp>
        <p:nvSpPr>
          <p:cNvPr id="13" name="Arc 12"/>
          <p:cNvSpPr/>
          <p:nvPr/>
        </p:nvSpPr>
        <p:spPr>
          <a:xfrm rot="11652333">
            <a:off x="1014517" y="3852980"/>
            <a:ext cx="3898125" cy="1695327"/>
          </a:xfrm>
          <a:prstGeom prst="arc">
            <a:avLst/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 rot="14806165">
            <a:off x="1371951" y="1846945"/>
            <a:ext cx="958034" cy="1597025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340819" y="2223014"/>
            <a:ext cx="38616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322799"/>
            <a:ext cx="1384810" cy="1848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088" y="1865826"/>
            <a:ext cx="25050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732490"/>
            <a:ext cx="1329510" cy="161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549" y="1848513"/>
            <a:ext cx="1995488" cy="1327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7010400" y="2209800"/>
            <a:ext cx="386162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7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7588359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Seed Association of the Americas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463" y="381000"/>
            <a:ext cx="7191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4800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53000" y="1447800"/>
            <a:ext cx="4038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Working Committees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IP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Biotechnology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Seed Treatment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Phytosanitary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28600"/>
            <a:ext cx="86868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3276" y="381000"/>
            <a:ext cx="1390124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China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7" y="503237"/>
            <a:ext cx="126206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717" y="1737609"/>
            <a:ext cx="1724120" cy="121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951" y="4444986"/>
            <a:ext cx="2290809" cy="151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58769"/>
            <a:ext cx="1639887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rc 3"/>
          <p:cNvSpPr/>
          <p:nvPr/>
        </p:nvSpPr>
        <p:spPr>
          <a:xfrm rot="16200000">
            <a:off x="1761995" y="1804413"/>
            <a:ext cx="895612" cy="1981199"/>
          </a:xfrm>
          <a:prstGeom prst="arc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 rot="11652333">
            <a:off x="1173056" y="3698011"/>
            <a:ext cx="1884951" cy="1519570"/>
          </a:xfrm>
          <a:prstGeom prst="arc">
            <a:avLst>
              <a:gd name="adj1" fmla="val 15559872"/>
              <a:gd name="adj2" fmla="val 0"/>
            </a:avLst>
          </a:prstGeom>
          <a:ln w="28575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819401" y="304800"/>
            <a:ext cx="32766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53000" y="1906012"/>
            <a:ext cx="4038600" cy="427809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MOU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+ Steering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committee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IP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Seed movement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Phytosanitary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Agriculture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and Food Partnership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0391" y="5964556"/>
            <a:ext cx="2429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US Embassy in </a:t>
            </a:r>
            <a:r>
              <a:rPr lang="en-US" sz="2000" b="1" dirty="0" err="1" smtClean="0"/>
              <a:t>Bejing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067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533400"/>
            <a:ext cx="1518364" cy="820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Global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609600"/>
            <a:ext cx="8350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43201" y="381000"/>
            <a:ext cx="3352800" cy="121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" y="1794570"/>
            <a:ext cx="9448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 </a:t>
            </a:r>
            <a:r>
              <a:rPr lang="en-US" sz="2800" b="1" dirty="0" smtClean="0"/>
              <a:t>     </a:t>
            </a:r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Market </a:t>
            </a:r>
            <a:r>
              <a:rPr lang="en-US" sz="2800" b="1" u="sng" dirty="0">
                <a:latin typeface="Arial" pitchFamily="34" charset="0"/>
                <a:cs typeface="Arial" pitchFamily="34" charset="0"/>
              </a:rPr>
              <a:t>Research</a:t>
            </a:r>
            <a:endParaRPr lang="en-US" sz="2800" u="sng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Ukraine Seed Market Outlook to 2018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Russia Seed Industry Outlook to 2018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Bangladesh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Seed Laws and Regulations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 </a:t>
            </a: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A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Chronological Summary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Vietnam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releases new guidance on Pest Risk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Analysis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Cuba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African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Seed Trade Association 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APSA 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103" y="5855493"/>
            <a:ext cx="1148994" cy="78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800600"/>
            <a:ext cx="1280840" cy="130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676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2" t="16586" r="8862" b="6098"/>
          <a:stretch/>
        </p:blipFill>
        <p:spPr bwMode="auto">
          <a:xfrm>
            <a:off x="-1" y="1371600"/>
            <a:ext cx="9144001" cy="483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381000"/>
            <a:ext cx="84524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Arial" pitchFamily="34" charset="0"/>
                <a:cs typeface="Arial" pitchFamily="34" charset="0"/>
              </a:rPr>
              <a:t>Member’s-only area in ASTA’s web page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5864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7" t="33438" r="20835" b="9687"/>
          <a:stretch/>
        </p:blipFill>
        <p:spPr bwMode="auto">
          <a:xfrm>
            <a:off x="1912620" y="3505200"/>
            <a:ext cx="5318760" cy="277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3" t="36875" r="19253" b="22812"/>
          <a:stretch/>
        </p:blipFill>
        <p:spPr bwMode="auto">
          <a:xfrm>
            <a:off x="2065020" y="1371600"/>
            <a:ext cx="5013960" cy="196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12121" y="304800"/>
            <a:ext cx="64892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4000" dirty="0" smtClean="0">
                <a:latin typeface="Arial" pitchFamily="34" charset="0"/>
                <a:cs typeface="Arial" pitchFamily="34" charset="0"/>
              </a:rPr>
              <a:t>Here we report what we do</a:t>
            </a:r>
          </a:p>
        </p:txBody>
      </p:sp>
    </p:spTree>
    <p:extLst>
      <p:ext uri="{BB962C8B-B14F-4D97-AF65-F5344CB8AC3E}">
        <p14:creationId xmlns:p14="http://schemas.microsoft.com/office/powerpoint/2010/main" val="60564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618198"/>
            <a:ext cx="9372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PRAs</a:t>
            </a:r>
          </a:p>
          <a:p>
            <a:pPr marL="571500" indent="-57150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Phytosanitary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database</a:t>
            </a:r>
          </a:p>
          <a:p>
            <a:pPr marL="571500" indent="-57150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Trade Guides</a:t>
            </a:r>
          </a:p>
          <a:p>
            <a:pPr marL="571500" indent="-57150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Embassies Fly-ins</a:t>
            </a:r>
          </a:p>
          <a:p>
            <a:pPr marL="571500" indent="-57150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Trade leads</a:t>
            </a:r>
          </a:p>
        </p:txBody>
      </p:sp>
      <p:sp>
        <p:nvSpPr>
          <p:cNvPr id="3" name="Rectangle 2"/>
          <p:cNvSpPr/>
          <p:nvPr/>
        </p:nvSpPr>
        <p:spPr>
          <a:xfrm>
            <a:off x="135310" y="482025"/>
            <a:ext cx="85971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Other services ASTA provides to members:</a:t>
            </a:r>
            <a:endParaRPr lang="en-US" sz="32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5403850"/>
            <a:ext cx="163353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3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048000"/>
            <a:ext cx="5029200" cy="80517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5403850"/>
            <a:ext cx="163353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85800" y="381000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ASTA’s Priorities and International Program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0" y="1752600"/>
            <a:ext cx="93726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4000" dirty="0" smtClean="0">
                <a:latin typeface="Arial" pitchFamily="34" charset="0"/>
                <a:cs typeface="Arial" pitchFamily="34" charset="0"/>
              </a:rPr>
              <a:t>Where our 2015 budget come from?</a:t>
            </a: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   FMD + MAP: $550,000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1800"/>
              </a:spcAft>
            </a:pPr>
            <a:r>
              <a:rPr lang="en-US" sz="36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2014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Industry In-Kind Donations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spcAft>
                <a:spcPts val="1800"/>
              </a:spcAft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   $8,652,000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(Combined MAP and FMD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endParaRPr lang="en-US" sz="3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4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181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ASTA’s Priorities and International Program</vt:lpstr>
      <vt:lpstr>We focus on six priority countries/regions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RiceTec,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 Re</dc:creator>
  <cp:lastModifiedBy>Jose Re</cp:lastModifiedBy>
  <cp:revision>38</cp:revision>
  <dcterms:created xsi:type="dcterms:W3CDTF">2015-06-16T19:54:21Z</dcterms:created>
  <dcterms:modified xsi:type="dcterms:W3CDTF">2015-06-19T11:21:39Z</dcterms:modified>
</cp:coreProperties>
</file>